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388" r:id="rId2"/>
    <p:sldId id="264" r:id="rId3"/>
    <p:sldId id="281" r:id="rId4"/>
    <p:sldId id="287" r:id="rId5"/>
    <p:sldId id="387" r:id="rId6"/>
    <p:sldId id="389" r:id="rId7"/>
    <p:sldId id="390" r:id="rId8"/>
    <p:sldId id="391" r:id="rId9"/>
    <p:sldId id="38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87B899-636F-4EED-B865-4296200DB803}">
  <a:tblStyle styleId="{5C87B899-636F-4EED-B865-4296200DB8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9e9e4f1d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9e9e4f1d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06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"/>
          <p:cNvSpPr txBox="1">
            <a:spLocks noGrp="1"/>
          </p:cNvSpPr>
          <p:nvPr>
            <p:ph type="ctrTitle"/>
          </p:nvPr>
        </p:nvSpPr>
        <p:spPr>
          <a:xfrm>
            <a:off x="311700" y="1645523"/>
            <a:ext cx="8520600" cy="125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>
              <a:buClr>
                <a:srgbClr val="000000"/>
              </a:buClr>
              <a:buSzPts val="990"/>
            </a:pPr>
            <a:r>
              <a:rPr lang="en-US" sz="2700" i="1" dirty="0">
                <a:solidFill>
                  <a:srgbClr val="000000"/>
                </a:solidFill>
              </a:rPr>
              <a:t>Project </a:t>
            </a:r>
            <a:r>
              <a:rPr lang="en" sz="2700" i="1" dirty="0"/>
              <a:t>1.6: Distributed Robotic Beamforming</a:t>
            </a:r>
            <a:endParaRPr sz="2700" i="1" dirty="0">
              <a:solidFill>
                <a:srgbClr val="000000"/>
              </a:solidFill>
            </a:endParaRPr>
          </a:p>
        </p:txBody>
      </p:sp>
      <p:pic>
        <p:nvPicPr>
          <p:cNvPr id="239" name="Google Shape;23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31976"/>
            <a:ext cx="1185042" cy="12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"/>
          <p:cNvSpPr txBox="1">
            <a:spLocks noGrp="1"/>
          </p:cNvSpPr>
          <p:nvPr>
            <p:ph type="subTitle" idx="1"/>
          </p:nvPr>
        </p:nvSpPr>
        <p:spPr>
          <a:xfrm>
            <a:off x="37811" y="3607905"/>
            <a:ext cx="8520600" cy="861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Clr>
                <a:srgbClr val="000000"/>
              </a:buClr>
            </a:pPr>
            <a:r>
              <a:rPr lang="en-US" sz="1400" i="1" dirty="0" err="1">
                <a:solidFill>
                  <a:schemeClr val="dk1"/>
                </a:solidFill>
              </a:rPr>
              <a:t>ArtIAMAS</a:t>
            </a:r>
            <a:r>
              <a:rPr lang="en-US" sz="1400" i="1" dirty="0">
                <a:solidFill>
                  <a:schemeClr val="dk1"/>
                </a:solidFill>
              </a:rPr>
              <a:t> Cooperative Agreement</a:t>
            </a:r>
            <a:endParaRPr dirty="0">
              <a:solidFill>
                <a:schemeClr val="dk1"/>
              </a:solidFill>
            </a:endParaRPr>
          </a:p>
          <a:p>
            <a:pPr marL="0" indent="0">
              <a:buClr>
                <a:srgbClr val="000000"/>
              </a:buClr>
            </a:pPr>
            <a:r>
              <a:rPr lang="en-US" sz="1400" i="1" dirty="0">
                <a:solidFill>
                  <a:schemeClr val="dk1"/>
                </a:solidFill>
              </a:rPr>
              <a:t>Quarterly review meeting on November 16, 2022</a:t>
            </a:r>
            <a:endParaRPr dirty="0"/>
          </a:p>
        </p:txBody>
      </p:sp>
      <p:pic>
        <p:nvPicPr>
          <p:cNvPr id="241" name="Google Shape;24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976" y="3358236"/>
            <a:ext cx="1376302" cy="137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94026" y="3441850"/>
            <a:ext cx="836493" cy="12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7FA7311-BD04-E69C-C6DF-8F30AB058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233" y="446785"/>
            <a:ext cx="2255285" cy="78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D18D0191-1057-A1F2-3E53-B8EE5D473BA9}"/>
              </a:ext>
            </a:extLst>
          </p:cNvPr>
          <p:cNvSpPr txBox="1">
            <a:spLocks/>
          </p:cNvSpPr>
          <p:nvPr/>
        </p:nvSpPr>
        <p:spPr>
          <a:xfrm>
            <a:off x="106325" y="2533148"/>
            <a:ext cx="8931349" cy="11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80000"/>
              </a:lnSpc>
              <a:buSzPts val="1018"/>
            </a:pPr>
            <a:r>
              <a:rPr lang="en-US" sz="2200" dirty="0"/>
              <a:t>Kushal Chakrabarti, Amrit </a:t>
            </a:r>
            <a:r>
              <a:rPr lang="en-US" sz="2200" dirty="0" err="1"/>
              <a:t>Bedi</a:t>
            </a:r>
            <a:r>
              <a:rPr lang="en-US" sz="2200" dirty="0"/>
              <a:t>, Nikhil Chopra (UMD, PI)</a:t>
            </a:r>
          </a:p>
          <a:p>
            <a:pPr marL="0" indent="0">
              <a:lnSpc>
                <a:spcPct val="80000"/>
              </a:lnSpc>
              <a:buSzPts val="1018"/>
            </a:pPr>
            <a:endParaRPr lang="en-US" sz="2200" dirty="0"/>
          </a:p>
          <a:p>
            <a:pPr marL="0" indent="0">
              <a:lnSpc>
                <a:spcPct val="80000"/>
              </a:lnSpc>
              <a:buSzPts val="1018"/>
            </a:pPr>
            <a:r>
              <a:rPr lang="en-US" sz="2200" dirty="0" err="1"/>
              <a:t>Fikadu</a:t>
            </a:r>
            <a:r>
              <a:rPr lang="en-US" sz="2200" dirty="0"/>
              <a:t> </a:t>
            </a:r>
            <a:r>
              <a:rPr lang="en-US" sz="2200" dirty="0" err="1"/>
              <a:t>Dagefu</a:t>
            </a:r>
            <a:r>
              <a:rPr lang="en-US" sz="2200" dirty="0"/>
              <a:t> (ARL), Jeffrey Twigg (ARL)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F5AF-217F-495F-AE6F-5F4900F4F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Beamforming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C8185-586F-436C-B2EB-B4DE7E94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82" y="2327232"/>
            <a:ext cx="2438980" cy="26311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FC90FA-AA8D-495F-9A38-306845FD07FE}"/>
              </a:ext>
            </a:extLst>
          </p:cNvPr>
          <p:cNvSpPr txBox="1"/>
          <p:nvPr/>
        </p:nvSpPr>
        <p:spPr>
          <a:xfrm>
            <a:off x="91695" y="2172555"/>
            <a:ext cx="246747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Creates coherent signal using multiple antennas</a:t>
            </a:r>
          </a:p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Directional, Controlled Pattern</a:t>
            </a:r>
          </a:p>
          <a:p>
            <a:pPr marL="742950" lvl="1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Covert Comms</a:t>
            </a:r>
          </a:p>
          <a:p>
            <a:pPr marL="742950" lvl="1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Targeted Jamming</a:t>
            </a:r>
          </a:p>
          <a:p>
            <a:pPr marL="742950" lvl="1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Radar</a:t>
            </a:r>
          </a:p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Electronically steerable</a:t>
            </a:r>
          </a:p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Gain is N^2 </a:t>
            </a:r>
          </a:p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   5 Element Array @2W</a:t>
            </a:r>
          </a:p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   = 1 50W Tx  </a:t>
            </a:r>
          </a:p>
          <a:p>
            <a:r>
              <a:rPr lang="en-US" sz="1400" dirty="0"/>
              <a:t>    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C51B03AB-98DF-4A8F-81F7-7ABD93EB6498}"/>
              </a:ext>
            </a:extLst>
          </p:cNvPr>
          <p:cNvSpPr/>
          <p:nvPr/>
        </p:nvSpPr>
        <p:spPr>
          <a:xfrm rot="3283156">
            <a:off x="7347256" y="2137497"/>
            <a:ext cx="1389577" cy="1282933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A5F3B603-EC99-4A1F-BC44-CFC06BAF93A9}"/>
              </a:ext>
            </a:extLst>
          </p:cNvPr>
          <p:cNvSpPr/>
          <p:nvPr/>
        </p:nvSpPr>
        <p:spPr>
          <a:xfrm rot="3283156">
            <a:off x="7263094" y="2906551"/>
            <a:ext cx="1389577" cy="1282933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D4674604-9B59-47B7-A49E-CD7E8F168ACF}"/>
              </a:ext>
            </a:extLst>
          </p:cNvPr>
          <p:cNvSpPr/>
          <p:nvPr/>
        </p:nvSpPr>
        <p:spPr>
          <a:xfrm rot="3283156">
            <a:off x="7627085" y="2037324"/>
            <a:ext cx="1389577" cy="1282933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7522D95B-7BAE-4F1F-91BE-21AFA58D203F}"/>
              </a:ext>
            </a:extLst>
          </p:cNvPr>
          <p:cNvSpPr/>
          <p:nvPr/>
        </p:nvSpPr>
        <p:spPr>
          <a:xfrm rot="3283156">
            <a:off x="7587400" y="2829373"/>
            <a:ext cx="1389577" cy="1282933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D23C69-BF45-40E9-ACC5-7C93E7698993}"/>
              </a:ext>
            </a:extLst>
          </p:cNvPr>
          <p:cNvSpPr/>
          <p:nvPr/>
        </p:nvSpPr>
        <p:spPr>
          <a:xfrm>
            <a:off x="1566196" y="4609702"/>
            <a:ext cx="1254044" cy="3108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Phase Controller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F1BD15-AFD1-4C53-9316-5188524B2957}"/>
              </a:ext>
            </a:extLst>
          </p:cNvPr>
          <p:cNvSpPr txBox="1"/>
          <p:nvPr/>
        </p:nvSpPr>
        <p:spPr>
          <a:xfrm>
            <a:off x="3052288" y="2138171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Coherent</a:t>
            </a:r>
          </a:p>
          <a:p>
            <a:r>
              <a:rPr lang="en-US" sz="1050" dirty="0"/>
              <a:t>Phase Front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DE007E-4951-4352-86F6-FF4EBAAE1654}"/>
              </a:ext>
            </a:extLst>
          </p:cNvPr>
          <p:cNvCxnSpPr>
            <a:cxnSpLocks/>
          </p:cNvCxnSpPr>
          <p:nvPr/>
        </p:nvCxnSpPr>
        <p:spPr>
          <a:xfrm>
            <a:off x="4008006" y="2264281"/>
            <a:ext cx="312341" cy="145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7B4A6F-2178-4EC1-8C1F-3AE2381CFF8F}"/>
              </a:ext>
            </a:extLst>
          </p:cNvPr>
          <p:cNvSpPr txBox="1"/>
          <p:nvPr/>
        </p:nvSpPr>
        <p:spPr>
          <a:xfrm>
            <a:off x="2820240" y="4883094"/>
            <a:ext cx="18855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Black" panose="020B0A04020102020204" pitchFamily="34" charset="0"/>
              </a:rPr>
              <a:t>N-element Phased Array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6C96D3-7D0D-468D-AB1E-113311E3C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608" y="2604662"/>
            <a:ext cx="666159" cy="4671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0191163-B8E5-47FE-B8C3-952FB099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11" y="2819621"/>
            <a:ext cx="844480" cy="5921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BA5214D-A442-4ADA-A845-55B7BB6DB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900" y="3117197"/>
            <a:ext cx="912610" cy="639939"/>
          </a:xfrm>
          <a:prstGeom prst="rect">
            <a:avLst/>
          </a:prstGeom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44BDC0B7-74A8-43EA-BFD5-07EFF0C87451}"/>
              </a:ext>
            </a:extLst>
          </p:cNvPr>
          <p:cNvSpPr/>
          <p:nvPr/>
        </p:nvSpPr>
        <p:spPr>
          <a:xfrm>
            <a:off x="4981277" y="2264281"/>
            <a:ext cx="1474890" cy="1755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Distributed</a:t>
            </a:r>
          </a:p>
          <a:p>
            <a:pPr algn="ctr"/>
            <a:r>
              <a:rPr lang="en-US" dirty="0"/>
              <a:t>Across</a:t>
            </a:r>
          </a:p>
          <a:p>
            <a:pPr algn="ctr"/>
            <a:r>
              <a:rPr lang="en-US" dirty="0"/>
              <a:t>Robots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B5871C-A3F2-4E01-8330-03F04F50F8AF}"/>
              </a:ext>
            </a:extLst>
          </p:cNvPr>
          <p:cNvSpPr txBox="1"/>
          <p:nvPr/>
        </p:nvSpPr>
        <p:spPr>
          <a:xfrm>
            <a:off x="981075" y="930405"/>
            <a:ext cx="899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1600" b="1" dirty="0"/>
              <a:t>Objective: </a:t>
            </a:r>
            <a:r>
              <a:rPr lang="en-US" sz="1600" dirty="0"/>
              <a:t>Wireless Communication in Presence of Near-peer Adversaries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600" dirty="0"/>
              <a:t>Increasing Operational Tempo of Future Battles (Requires Autonomy)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Reliability in Complex Environments (e.g., Dense Urban, Indoors, Forests</a:t>
            </a:r>
            <a:r>
              <a:rPr lang="en-US" sz="1400" dirty="0"/>
              <a:t>) </a:t>
            </a:r>
            <a:endParaRPr lang="en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B67AD9-4FDC-452B-8CC8-E78C53BA09B1}"/>
              </a:ext>
            </a:extLst>
          </p:cNvPr>
          <p:cNvSpPr txBox="1"/>
          <p:nvPr/>
        </p:nvSpPr>
        <p:spPr>
          <a:xfrm>
            <a:off x="157809" y="1784736"/>
            <a:ext cx="3558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Inspiration: Phased Antenna Array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077FE6-6B37-42EA-A7F6-FA7D3AAA964B}"/>
              </a:ext>
            </a:extLst>
          </p:cNvPr>
          <p:cNvSpPr txBox="1"/>
          <p:nvPr/>
        </p:nvSpPr>
        <p:spPr>
          <a:xfrm>
            <a:off x="5662315" y="1776476"/>
            <a:ext cx="3469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Distributed Robotic Beamforming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1A39CD-BE1A-45EA-8D61-C35349B5CF50}"/>
              </a:ext>
            </a:extLst>
          </p:cNvPr>
          <p:cNvSpPr txBox="1"/>
          <p:nvPr/>
        </p:nvSpPr>
        <p:spPr>
          <a:xfrm>
            <a:off x="5360034" y="4100148"/>
            <a:ext cx="37715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Distributed, resilient to single-agent failure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Agile, composed of evolving robot swarm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AI to adapt to environment and near-peer adversary</a:t>
            </a:r>
          </a:p>
        </p:txBody>
      </p:sp>
    </p:spTree>
    <p:extLst>
      <p:ext uri="{BB962C8B-B14F-4D97-AF65-F5344CB8AC3E}">
        <p14:creationId xmlns:p14="http://schemas.microsoft.com/office/powerpoint/2010/main" val="1123622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Our Contributions (since Dec 21 start)</a:t>
            </a:r>
            <a:endParaRPr 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978C8-ECDE-4627-9711-41638EC81BFF}"/>
              </a:ext>
            </a:extLst>
          </p:cNvPr>
          <p:cNvSpPr txBox="1"/>
          <p:nvPr/>
        </p:nvSpPr>
        <p:spPr>
          <a:xfrm>
            <a:off x="400483" y="1663809"/>
            <a:ext cx="85785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proposed a novel algorithm: Iteratively Pre-conditioned Gradient-descent for Distributed Beamforming </a:t>
            </a:r>
            <a:r>
              <a:rPr lang="en-US" sz="1800" b="1" dirty="0"/>
              <a:t>(IPG-DB)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b="1" dirty="0"/>
              <a:t>significantly faster </a:t>
            </a:r>
            <a:r>
              <a:rPr lang="en-US" sz="1800" dirty="0"/>
              <a:t>than the gradient-descent (GD) based methods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does not rely on </a:t>
            </a:r>
            <a:r>
              <a:rPr lang="en-US" sz="1800" b="1" dirty="0"/>
              <a:t>receiver feedbacks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does not assume channel fading parameters: </a:t>
            </a:r>
            <a:r>
              <a:rPr lang="en-US" sz="1800" b="1" dirty="0"/>
              <a:t>robustness to channel noise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i="1" dirty="0"/>
              <a:t>Tested on complex simulation frameworks created by ARL.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i="1" dirty="0"/>
              <a:t>experimentally compared with 1-bit feedback approach at ARL</a:t>
            </a:r>
          </a:p>
        </p:txBody>
      </p:sp>
    </p:spTree>
    <p:extLst>
      <p:ext uri="{BB962C8B-B14F-4D97-AF65-F5344CB8AC3E}">
        <p14:creationId xmlns:p14="http://schemas.microsoft.com/office/powerpoint/2010/main" val="164393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Empirical Results: LA Urban Environment</a:t>
            </a:r>
            <a:endParaRPr 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26E77E-F973-473E-A6C8-C3EDA94609AA}"/>
                  </a:ext>
                </a:extLst>
              </p:cNvPr>
              <p:cNvSpPr txBox="1"/>
              <p:nvPr/>
            </p:nvSpPr>
            <p:spPr>
              <a:xfrm>
                <a:off x="311700" y="1076417"/>
                <a:ext cx="561532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# beamforming agents: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# receivers: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synchronized carrier frequency 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=40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channel data only used for testing the performance of IPG-DB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26E77E-F973-473E-A6C8-C3EDA9460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076417"/>
                <a:ext cx="5615320" cy="984885"/>
              </a:xfrm>
              <a:prstGeom prst="rect">
                <a:avLst/>
              </a:prstGeom>
              <a:blipFill>
                <a:blip r:embed="rId4"/>
                <a:stretch>
                  <a:fillRect l="-2172" t="-6832" r="-1194" b="-11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CA9481-8DD0-4A61-880F-5A53B3578EB4}"/>
                  </a:ext>
                </a:extLst>
              </p:cNvPr>
              <p:cNvSpPr txBox="1"/>
              <p:nvPr/>
            </p:nvSpPr>
            <p:spPr>
              <a:xfrm>
                <a:off x="6674727" y="681245"/>
                <a:ext cx="2393073" cy="1775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≤3000</m:t>
                            </m:r>
                          </m: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0.1, 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&gt;3000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CA9481-8DD0-4A61-880F-5A53B3578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727" y="681245"/>
                <a:ext cx="2393073" cy="1775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4B1BE71-022F-634D-882B-1411267E1E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431" t="14553" r="3673"/>
          <a:stretch/>
        </p:blipFill>
        <p:spPr>
          <a:xfrm>
            <a:off x="637068" y="2631964"/>
            <a:ext cx="2837503" cy="2126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C247BB-6D67-D04D-87F2-6F54E15935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21715" r="19760" b="21904"/>
          <a:stretch/>
        </p:blipFill>
        <p:spPr>
          <a:xfrm>
            <a:off x="4091895" y="2533631"/>
            <a:ext cx="3155072" cy="22341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E18B8C-ED8B-9947-A928-28127B9E92C9}"/>
              </a:ext>
            </a:extLst>
          </p:cNvPr>
          <p:cNvSpPr txBox="1"/>
          <p:nvPr/>
        </p:nvSpPr>
        <p:spPr>
          <a:xfrm>
            <a:off x="1873382" y="4835723"/>
            <a:ext cx="5632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 based simulations using </a:t>
            </a:r>
            <a:r>
              <a:rPr lang="en-US" dirty="0" err="1"/>
              <a:t>EM.Cube</a:t>
            </a:r>
            <a:r>
              <a:rPr lang="en-US" dirty="0"/>
              <a:t> (ARL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3A7AA-A29F-6744-B71C-63E2581395CA}"/>
              </a:ext>
            </a:extLst>
          </p:cNvPr>
          <p:cNvSpPr txBox="1"/>
          <p:nvPr/>
        </p:nvSpPr>
        <p:spPr>
          <a:xfrm>
            <a:off x="786924" y="2269509"/>
            <a:ext cx="24801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A section of Los Angeles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712CBB-514D-B647-AAF5-62D59CC10998}"/>
              </a:ext>
            </a:extLst>
          </p:cNvPr>
          <p:cNvSpPr txBox="1"/>
          <p:nvPr/>
        </p:nvSpPr>
        <p:spPr>
          <a:xfrm>
            <a:off x="4779304" y="2210466"/>
            <a:ext cx="15215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3D CAD model</a:t>
            </a:r>
          </a:p>
        </p:txBody>
      </p:sp>
    </p:spTree>
    <p:extLst>
      <p:ext uri="{BB962C8B-B14F-4D97-AF65-F5344CB8AC3E}">
        <p14:creationId xmlns:p14="http://schemas.microsoft.com/office/powerpoint/2010/main" val="3687259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25DB39-AFFF-49F9-BCF4-0188D41D6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0" t="4686" r="28746"/>
          <a:stretch/>
        </p:blipFill>
        <p:spPr>
          <a:xfrm>
            <a:off x="5182638" y="1092261"/>
            <a:ext cx="3885162" cy="36734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F0D561-7782-487A-A0BA-5D44AB816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0" r="6781"/>
          <a:stretch/>
        </p:blipFill>
        <p:spPr>
          <a:xfrm>
            <a:off x="311699" y="3165630"/>
            <a:ext cx="4001809" cy="1977357"/>
          </a:xfrm>
          <a:prstGeom prst="rect">
            <a:avLst/>
          </a:prstGeom>
        </p:spPr>
      </p:pic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Empirical Results: LA Urban Environment</a:t>
            </a:r>
            <a:endParaRPr lang="en-US" sz="2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0712F-CF72-4F26-9084-6806A569D5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9" t="3467" r="5159"/>
          <a:stretch/>
        </p:blipFill>
        <p:spPr>
          <a:xfrm>
            <a:off x="311700" y="757394"/>
            <a:ext cx="4001809" cy="205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4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Empirical Results: Boston Urban Environment</a:t>
            </a:r>
            <a:endParaRPr lang="en-US" sz="2500" dirty="0"/>
          </a:p>
        </p:txBody>
      </p:sp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448D28CE-C0F3-4AE5-A235-9C4B8CC88B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" t="3168" r="6314"/>
          <a:stretch/>
        </p:blipFill>
        <p:spPr>
          <a:xfrm>
            <a:off x="191794" y="3283293"/>
            <a:ext cx="3099609" cy="1566892"/>
          </a:xfrm>
          <a:prstGeom prst="rect">
            <a:avLst/>
          </a:prstGeom>
        </p:spPr>
      </p:pic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8060AE31-A435-4599-9CC9-E865BFEA3A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t="3168" r="6315"/>
          <a:stretch/>
        </p:blipFill>
        <p:spPr>
          <a:xfrm>
            <a:off x="5852597" y="3283293"/>
            <a:ext cx="3099609" cy="1554203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51E1B28A-DECD-4269-A810-1599032721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t="3168" r="6441"/>
          <a:stretch/>
        </p:blipFill>
        <p:spPr>
          <a:xfrm>
            <a:off x="5861229" y="759520"/>
            <a:ext cx="3095293" cy="1554185"/>
          </a:xfrm>
          <a:prstGeom prst="rect">
            <a:avLst/>
          </a:prstGeom>
        </p:spPr>
      </p:pic>
      <p:pic>
        <p:nvPicPr>
          <p:cNvPr id="26" name="Picture 25" descr="Chart, scatter chart&#10;&#10;Description automatically generated">
            <a:extLst>
              <a:ext uri="{FF2B5EF4-FFF2-40B4-BE49-F238E27FC236}">
                <a16:creationId xmlns:a16="http://schemas.microsoft.com/office/drawing/2014/main" id="{59A5033D-9D02-461E-B185-E60C03AAFE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" t="3168" r="6568"/>
          <a:stretch/>
        </p:blipFill>
        <p:spPr>
          <a:xfrm>
            <a:off x="191794" y="803346"/>
            <a:ext cx="2987207" cy="151035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204114-ADE2-4878-A218-9858EC9D9AE0}"/>
              </a:ext>
            </a:extLst>
          </p:cNvPr>
          <p:cNvCxnSpPr/>
          <p:nvPr/>
        </p:nvCxnSpPr>
        <p:spPr>
          <a:xfrm flipV="1">
            <a:off x="3401396" y="1384701"/>
            <a:ext cx="2185309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A69664-D8CF-4640-BF1E-8334841822E3}"/>
              </a:ext>
            </a:extLst>
          </p:cNvPr>
          <p:cNvCxnSpPr>
            <a:cxnSpLocks/>
          </p:cNvCxnSpPr>
          <p:nvPr/>
        </p:nvCxnSpPr>
        <p:spPr>
          <a:xfrm flipH="1">
            <a:off x="3402262" y="4430554"/>
            <a:ext cx="2275313" cy="213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8475D5-629F-4B6B-85DF-E1ABC6B7C5D6}"/>
              </a:ext>
            </a:extLst>
          </p:cNvPr>
          <p:cNvCxnSpPr>
            <a:cxnSpLocks/>
          </p:cNvCxnSpPr>
          <p:nvPr/>
        </p:nvCxnSpPr>
        <p:spPr>
          <a:xfrm>
            <a:off x="7578759" y="2570084"/>
            <a:ext cx="3434" cy="71320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B98519-F73C-452A-8BE7-72DE067569ED}"/>
                  </a:ext>
                </a:extLst>
              </p:cNvPr>
              <p:cNvSpPr txBox="1"/>
              <p:nvPr/>
            </p:nvSpPr>
            <p:spPr>
              <a:xfrm>
                <a:off x="3228184" y="2026196"/>
                <a:ext cx="32003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# Tx: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frequency: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2.4</m:t>
                    </m:r>
                  </m:oMath>
                </a14:m>
                <a:r>
                  <a:rPr lang="en-US" sz="2400" dirty="0"/>
                  <a:t> GHz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position in meters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B98519-F73C-452A-8BE7-72DE06756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184" y="2026196"/>
                <a:ext cx="3200325" cy="1200329"/>
              </a:xfrm>
              <a:prstGeom prst="rect">
                <a:avLst/>
              </a:prstGeom>
              <a:blipFill>
                <a:blip r:embed="rId6"/>
                <a:stretch>
                  <a:fillRect l="-2667" t="-3553" r="-381" b="-1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8696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Empirical Results: Boston Urban Environment</a:t>
            </a:r>
            <a:endParaRPr lang="en-US" sz="2500" dirty="0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4BAA169C-CAA2-4DBF-8BF2-C9AE9ADCB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6" r="5678"/>
          <a:stretch/>
        </p:blipFill>
        <p:spPr>
          <a:xfrm>
            <a:off x="219840" y="2849903"/>
            <a:ext cx="3606075" cy="1734264"/>
          </a:xfrm>
          <a:prstGeom prst="rect">
            <a:avLst/>
          </a:prstGeom>
        </p:spPr>
      </p:pic>
      <p:pic>
        <p:nvPicPr>
          <p:cNvPr id="9" name="Picture 8" descr="Chart&#10;&#10;Description automatically generated with low confidence">
            <a:extLst>
              <a:ext uri="{FF2B5EF4-FFF2-40B4-BE49-F238E27FC236}">
                <a16:creationId xmlns:a16="http://schemas.microsoft.com/office/drawing/2014/main" id="{FEC4F6CE-8A02-4593-96DE-0942B37E73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4" r="5805"/>
          <a:stretch/>
        </p:blipFill>
        <p:spPr>
          <a:xfrm>
            <a:off x="5328617" y="2852230"/>
            <a:ext cx="3604242" cy="1731937"/>
          </a:xfrm>
          <a:prstGeom prst="rect">
            <a:avLst/>
          </a:prstGeom>
        </p:spPr>
      </p:pic>
      <p:pic>
        <p:nvPicPr>
          <p:cNvPr id="10" name="Picture 9" descr="Chart, calendar&#10;&#10;Description automatically generated">
            <a:extLst>
              <a:ext uri="{FF2B5EF4-FFF2-40B4-BE49-F238E27FC236}">
                <a16:creationId xmlns:a16="http://schemas.microsoft.com/office/drawing/2014/main" id="{DBC421D3-A622-4A85-AFB7-40E39341FD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4" r="5932"/>
          <a:stretch/>
        </p:blipFill>
        <p:spPr>
          <a:xfrm>
            <a:off x="5318087" y="665845"/>
            <a:ext cx="3604242" cy="1734277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A790A258-96D4-41D7-9A5D-5B280C5828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4" r="5394"/>
          <a:stretch/>
        </p:blipFill>
        <p:spPr>
          <a:xfrm>
            <a:off x="221673" y="665845"/>
            <a:ext cx="3604242" cy="17244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E86AAA-4F40-4F40-9036-94A1EA17BCC9}"/>
              </a:ext>
            </a:extLst>
          </p:cNvPr>
          <p:cNvCxnSpPr>
            <a:cxnSpLocks/>
          </p:cNvCxnSpPr>
          <p:nvPr/>
        </p:nvCxnSpPr>
        <p:spPr>
          <a:xfrm>
            <a:off x="4007668" y="1260061"/>
            <a:ext cx="119471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E64C46-A63D-4492-B734-AF38E7071003}"/>
              </a:ext>
            </a:extLst>
          </p:cNvPr>
          <p:cNvCxnSpPr>
            <a:cxnSpLocks/>
          </p:cNvCxnSpPr>
          <p:nvPr/>
        </p:nvCxnSpPr>
        <p:spPr>
          <a:xfrm flipH="1">
            <a:off x="3952150" y="3706646"/>
            <a:ext cx="125023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FAA378-2056-4E5E-96EF-A9BB43C2F636}"/>
              </a:ext>
            </a:extLst>
          </p:cNvPr>
          <p:cNvCxnSpPr>
            <a:cxnSpLocks/>
          </p:cNvCxnSpPr>
          <p:nvPr/>
        </p:nvCxnSpPr>
        <p:spPr>
          <a:xfrm>
            <a:off x="7451750" y="2390270"/>
            <a:ext cx="0" cy="45963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DFDD8DA-7F25-4443-A7B6-E1C45A725C2B}"/>
              </a:ext>
            </a:extLst>
          </p:cNvPr>
          <p:cNvSpPr txBox="1"/>
          <p:nvPr/>
        </p:nvSpPr>
        <p:spPr>
          <a:xfrm>
            <a:off x="0" y="4692817"/>
            <a:ext cx="823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Verified by Physics-based simulations using EM.CUBE (ARL Data)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47C6D-E940-44CF-8B50-BA4D21686CA0}"/>
              </a:ext>
            </a:extLst>
          </p:cNvPr>
          <p:cNvSpPr txBox="1"/>
          <p:nvPr/>
        </p:nvSpPr>
        <p:spPr>
          <a:xfrm>
            <a:off x="3747654" y="2314254"/>
            <a:ext cx="221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RSS at adversary</a:t>
            </a:r>
          </a:p>
        </p:txBody>
      </p:sp>
    </p:spTree>
    <p:extLst>
      <p:ext uri="{BB962C8B-B14F-4D97-AF65-F5344CB8AC3E}">
        <p14:creationId xmlns:p14="http://schemas.microsoft.com/office/powerpoint/2010/main" val="2731123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DBFC522-5D45-46FE-8B8B-F79BA53F9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078" y="1130012"/>
            <a:ext cx="2219325" cy="1657350"/>
          </a:xfrm>
          <a:prstGeom prst="rect">
            <a:avLst/>
          </a:prstGeom>
        </p:spPr>
      </p:pic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Indoor Experiments at ARL</a:t>
            </a:r>
            <a:endParaRPr lang="en-US" sz="25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E86AAA-4F40-4F40-9036-94A1EA17BCC9}"/>
              </a:ext>
            </a:extLst>
          </p:cNvPr>
          <p:cNvCxnSpPr>
            <a:cxnSpLocks/>
          </p:cNvCxnSpPr>
          <p:nvPr/>
        </p:nvCxnSpPr>
        <p:spPr>
          <a:xfrm flipH="1">
            <a:off x="3369359" y="2571750"/>
            <a:ext cx="599209" cy="60059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FE682A2-786A-4286-B48A-95C4271DC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749012"/>
            <a:ext cx="2028825" cy="2038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01FCA-EFDC-4BA0-B4F4-2738B69FB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3269672"/>
            <a:ext cx="2085975" cy="15335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182192-66B7-497B-BC17-403030E84568}"/>
              </a:ext>
            </a:extLst>
          </p:cNvPr>
          <p:cNvSpPr txBox="1"/>
          <p:nvPr/>
        </p:nvSpPr>
        <p:spPr>
          <a:xfrm>
            <a:off x="3102956" y="3087480"/>
            <a:ext cx="78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C54A7-15CB-489B-AC0A-355B8D928B51}"/>
              </a:ext>
            </a:extLst>
          </p:cNvPr>
          <p:cNvSpPr txBox="1"/>
          <p:nvPr/>
        </p:nvSpPr>
        <p:spPr>
          <a:xfrm>
            <a:off x="1073919" y="2787362"/>
            <a:ext cx="78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D745BA-E869-4A98-B37F-88575FD78FF5}"/>
              </a:ext>
            </a:extLst>
          </p:cNvPr>
          <p:cNvSpPr txBox="1"/>
          <p:nvPr/>
        </p:nvSpPr>
        <p:spPr>
          <a:xfrm>
            <a:off x="2687320" y="3549145"/>
            <a:ext cx="18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 different Rx position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ED4D2D-C40A-4DC8-B3A0-72BE18916346}"/>
              </a:ext>
            </a:extLst>
          </p:cNvPr>
          <p:cNvSpPr txBox="1"/>
          <p:nvPr/>
        </p:nvSpPr>
        <p:spPr>
          <a:xfrm>
            <a:off x="5300148" y="2087215"/>
            <a:ext cx="3622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6 dB – 1-bit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6 dB in ¾ cases, 4 dB in ¼ case – IPG-DB </a:t>
            </a:r>
            <a:r>
              <a:rPr lang="en-US" sz="2400" dirty="0">
                <a:solidFill>
                  <a:srgbClr val="FF0000"/>
                </a:solidFill>
              </a:rPr>
              <a:t>w/o feedback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2DBC12-45FF-47F2-9B28-2AB182BFE981}"/>
              </a:ext>
            </a:extLst>
          </p:cNvPr>
          <p:cNvSpPr txBox="1"/>
          <p:nvPr/>
        </p:nvSpPr>
        <p:spPr>
          <a:xfrm>
            <a:off x="2962150" y="621940"/>
            <a:ext cx="1413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40 MHz</a:t>
            </a:r>
          </a:p>
        </p:txBody>
      </p:sp>
    </p:spTree>
    <p:extLst>
      <p:ext uri="{BB962C8B-B14F-4D97-AF65-F5344CB8AC3E}">
        <p14:creationId xmlns:p14="http://schemas.microsoft.com/office/powerpoint/2010/main" val="3569475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Obtained and Expected Future Outcomes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D3E7E1-C69E-C244-8A2E-4D3A5BD2E94E}"/>
              </a:ext>
            </a:extLst>
          </p:cNvPr>
          <p:cNvSpPr/>
          <p:nvPr/>
        </p:nvSpPr>
        <p:spPr>
          <a:xfrm>
            <a:off x="374663" y="4218614"/>
            <a:ext cx="86301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Kushal Chakrabarti, Amrit S. </a:t>
            </a:r>
            <a:r>
              <a:rPr lang="en-US" sz="1200" i="1" dirty="0" err="1"/>
              <a:t>Bedi</a:t>
            </a:r>
            <a:r>
              <a:rPr lang="en-US" sz="1200" i="1" dirty="0"/>
              <a:t>, </a:t>
            </a:r>
            <a:r>
              <a:rPr lang="en-US" sz="1200" i="1" dirty="0" err="1"/>
              <a:t>Fikadu</a:t>
            </a:r>
            <a:r>
              <a:rPr lang="en-US" sz="1200" i="1" dirty="0"/>
              <a:t> T. </a:t>
            </a:r>
            <a:r>
              <a:rPr lang="en-US" sz="1200" i="1" dirty="0" err="1"/>
              <a:t>Dagefu</a:t>
            </a:r>
            <a:r>
              <a:rPr lang="en-US" sz="1200" i="1" dirty="0"/>
              <a:t>, Jeffrey N. Twigg, and Nikhil Chopra. Fast distributed beamforming without Receiver Feedback. In 56th Annual Asilomar Conference on Signals, Systems, and Computers. 2022.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C2EEA-B719-5D95-CFA9-D348DA50EDA2}"/>
              </a:ext>
            </a:extLst>
          </p:cNvPr>
          <p:cNvSpPr txBox="1"/>
          <p:nvPr/>
        </p:nvSpPr>
        <p:spPr>
          <a:xfrm>
            <a:off x="374663" y="1233890"/>
            <a:ext cx="800217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proposed a novel algorithm: Iteratively Pre-conditioned Gradient-descent for Distributed Beamforming </a:t>
            </a:r>
            <a:r>
              <a:rPr lang="en-US" sz="1800" b="1" dirty="0"/>
              <a:t>(IPG-DB)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b="1" dirty="0"/>
              <a:t>significantly faster </a:t>
            </a:r>
            <a:r>
              <a:rPr lang="en-US" sz="1800" dirty="0"/>
              <a:t>than the gradient-descent (GD) based methods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does not rely on </a:t>
            </a:r>
            <a:r>
              <a:rPr lang="en-US" sz="1800" b="1" dirty="0"/>
              <a:t>receiver feedbacks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does not assume channel fading parameters: </a:t>
            </a:r>
            <a:r>
              <a:rPr lang="en-US" sz="1800" b="1" dirty="0"/>
              <a:t>robustness to channel noise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Tested on complex simulation frameworks created by ARL.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experimentally compared with 1-bit feedback approach at ARL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i="1" dirty="0"/>
              <a:t>Moving receiver scenario and transmitter framework is under development</a:t>
            </a:r>
          </a:p>
        </p:txBody>
      </p:sp>
    </p:spTree>
    <p:extLst>
      <p:ext uri="{BB962C8B-B14F-4D97-AF65-F5344CB8AC3E}">
        <p14:creationId xmlns:p14="http://schemas.microsoft.com/office/powerpoint/2010/main" val="287068429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6447</TotalTime>
  <Words>481</Words>
  <Application>Microsoft Macintosh PowerPoint</Application>
  <PresentationFormat>On-screen Show (16:9)</PresentationFormat>
  <Paragraphs>75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Cambria Math</vt:lpstr>
      <vt:lpstr>System Font Regular</vt:lpstr>
      <vt:lpstr>Simple Light</vt:lpstr>
      <vt:lpstr>Project 1.6: Distributed Robotic Beamforming</vt:lpstr>
      <vt:lpstr>Distributed Beamforming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Obtained and Expected Future Outcomes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3.9 Causal Reasoning for Autonomous Systems</dc:title>
  <dc:creator>Jeff Twigg</dc:creator>
  <cp:lastModifiedBy>Nikhil Chopra</cp:lastModifiedBy>
  <cp:revision>41</cp:revision>
  <dcterms:modified xsi:type="dcterms:W3CDTF">2022-11-14T15:00:08Z</dcterms:modified>
</cp:coreProperties>
</file>